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257" r:id="rId3"/>
    <p:sldId id="431" r:id="rId4"/>
    <p:sldId id="432" r:id="rId5"/>
    <p:sldId id="433" r:id="rId6"/>
    <p:sldId id="434" r:id="rId7"/>
    <p:sldId id="435" r:id="rId8"/>
    <p:sldId id="436" r:id="rId9"/>
    <p:sldId id="491" r:id="rId10"/>
    <p:sldId id="501" r:id="rId11"/>
    <p:sldId id="492" r:id="rId12"/>
    <p:sldId id="493" r:id="rId13"/>
    <p:sldId id="494" r:id="rId14"/>
    <p:sldId id="495" r:id="rId15"/>
    <p:sldId id="496" r:id="rId16"/>
    <p:sldId id="502" r:id="rId17"/>
    <p:sldId id="503" r:id="rId18"/>
    <p:sldId id="504" r:id="rId19"/>
    <p:sldId id="505" r:id="rId20"/>
    <p:sldId id="506" r:id="rId21"/>
    <p:sldId id="507" r:id="rId22"/>
    <p:sldId id="497" r:id="rId23"/>
    <p:sldId id="486" r:id="rId24"/>
    <p:sldId id="487" r:id="rId25"/>
    <p:sldId id="488" r:id="rId26"/>
    <p:sldId id="489" r:id="rId27"/>
    <p:sldId id="490" r:id="rId28"/>
    <p:sldId id="437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450" r:id="rId42"/>
    <p:sldId id="451" r:id="rId43"/>
    <p:sldId id="452" r:id="rId44"/>
    <p:sldId id="453" r:id="rId45"/>
    <p:sldId id="454" r:id="rId46"/>
    <p:sldId id="455" r:id="rId47"/>
    <p:sldId id="456" r:id="rId48"/>
    <p:sldId id="457" r:id="rId49"/>
    <p:sldId id="458" r:id="rId50"/>
    <p:sldId id="459" r:id="rId51"/>
    <p:sldId id="460" r:id="rId52"/>
    <p:sldId id="461" r:id="rId53"/>
    <p:sldId id="462" r:id="rId54"/>
    <p:sldId id="508" r:id="rId55"/>
    <p:sldId id="509" r:id="rId56"/>
    <p:sldId id="510" r:id="rId57"/>
    <p:sldId id="463" r:id="rId58"/>
    <p:sldId id="464" r:id="rId59"/>
    <p:sldId id="465" r:id="rId60"/>
    <p:sldId id="511" r:id="rId61"/>
    <p:sldId id="512" r:id="rId62"/>
    <p:sldId id="513" r:id="rId63"/>
    <p:sldId id="514" r:id="rId64"/>
    <p:sldId id="515" r:id="rId65"/>
    <p:sldId id="516" r:id="rId66"/>
    <p:sldId id="517" r:id="rId67"/>
    <p:sldId id="518" r:id="rId68"/>
    <p:sldId id="519" r:id="rId69"/>
    <p:sldId id="521" r:id="rId70"/>
    <p:sldId id="522" r:id="rId71"/>
    <p:sldId id="523" r:id="rId72"/>
    <p:sldId id="524" r:id="rId73"/>
    <p:sldId id="525" r:id="rId74"/>
    <p:sldId id="526" r:id="rId75"/>
    <p:sldId id="527" r:id="rId76"/>
    <p:sldId id="468" r:id="rId77"/>
    <p:sldId id="469" r:id="rId78"/>
    <p:sldId id="470" r:id="rId79"/>
    <p:sldId id="471" r:id="rId80"/>
    <p:sldId id="472" r:id="rId81"/>
    <p:sldId id="520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-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7348-324D-47BC-AD77-20F648A1DFD4}" type="datetimeFigureOut">
              <a:rPr lang="en-GB" smtClean="0"/>
              <a:t>20/01/2015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3C49-B81E-495D-886E-0ADEFC71A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3594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2E69-725D-48A6-8A4F-A20185822E65}" type="datetimeFigureOut">
              <a:rPr lang="en-GB" smtClean="0"/>
              <a:t>20/01/2015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8051-CE0D-49D2-B970-5515CAC5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3891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4849-CE02-40EE-A1B4-1E0C3E826BC6}" type="datetime1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B61-3791-49A8-AFB4-459291FBAF47}" type="datetime1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7B2-E283-4149-9AB3-A5E27B5D34CA}" type="datetime1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172F-CE9A-452C-8CC4-C71B12E62DAC}" type="datetime1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B394-6189-420F-8C6B-F7B4C7A9576B}" type="datetime1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D49-E359-48C4-9F9C-07236263E020}" type="datetime1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8CFA-5A4D-48EC-9E04-99D929996877}" type="datetime1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330-578D-4EE7-A316-AB039137CA5B}" type="datetime1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18E-79AE-4EE1-B47A-DC74A414A314}" type="datetime1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D0C-2A47-4FBF-BC47-354A10F16B2E}" type="datetime1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C9DA-F811-4904-8C4F-B31D84B47533}" type="datetime1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1F60-32E9-4406-ABC8-6FF35C8DA07A}" type="datetime1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ngineer.College1" TargetMode="External"/><Relationship Id="rId2" Type="http://schemas.openxmlformats.org/officeDocument/2006/relationships/hyperlink" Target="http://www.engineering.uodiyala.edu.iq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905000"/>
            <a:ext cx="8305800" cy="4800600"/>
          </a:xfrm>
        </p:spPr>
        <p:txBody>
          <a:bodyPr>
            <a:normAutofit fontScale="70000" lnSpcReduction="20000"/>
          </a:bodyPr>
          <a:lstStyle/>
          <a:p>
            <a:endParaRPr lang="en-US" sz="7100" b="1" dirty="0" smtClean="0">
              <a:solidFill>
                <a:schemeClr val="tx1"/>
              </a:solidFill>
            </a:endParaRPr>
          </a:p>
          <a:p>
            <a:r>
              <a:rPr lang="en-US" sz="7100" b="1" dirty="0" smtClean="0">
                <a:solidFill>
                  <a:schemeClr val="tx1"/>
                </a:solidFill>
              </a:rPr>
              <a:t>Digital Signal Processing</a:t>
            </a:r>
          </a:p>
          <a:p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Course Instructor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Dr. Ali J. Abboud</a:t>
            </a:r>
          </a:p>
          <a:p>
            <a:endParaRPr lang="en-US" sz="3000" b="1" i="1" u="sng" dirty="0" smtClean="0">
              <a:solidFill>
                <a:schemeClr val="tx1"/>
              </a:solidFill>
            </a:endParaRPr>
          </a:p>
          <a:p>
            <a:r>
              <a:rPr lang="en-US" sz="4100" b="1" i="1" u="sng" dirty="0" smtClean="0">
                <a:solidFill>
                  <a:srgbClr val="FF0000"/>
                </a:solidFill>
              </a:rPr>
              <a:t>Lecture No. 6: Z-Transform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Third Class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Department of Computer and Software Engineering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2"/>
              </a:rPr>
              <a:t>http://www.engineering.uodiyala.edu.iq/</a:t>
            </a:r>
            <a:endParaRPr lang="en-GB" sz="16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GB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www.facebook.com/Engineer.College1</a:t>
            </a:r>
            <a:endParaRPr lang="en-GB" sz="16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</a:t>
            </a:r>
            <a:r>
              <a:rPr lang="en-US" sz="3600" b="1" dirty="0" smtClean="0"/>
              <a:t>Complex Numbers 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8" y="1752600"/>
            <a:ext cx="8270174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</a:t>
            </a:r>
            <a:r>
              <a:rPr lang="en-US" sz="3600" b="1" dirty="0" smtClean="0"/>
              <a:t>Complex Numbers 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9" y="1427513"/>
            <a:ext cx="4157848" cy="45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07" y="1462148"/>
            <a:ext cx="4324793" cy="448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</a:t>
            </a:r>
            <a:r>
              <a:rPr lang="en-US" sz="3600" b="1" dirty="0" smtClean="0"/>
              <a:t>Complex Numbers 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7" y="1426518"/>
            <a:ext cx="8686800" cy="491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</a:t>
            </a:r>
            <a:r>
              <a:rPr lang="en-US" sz="3600" b="1" dirty="0" smtClean="0"/>
              <a:t>Complex Numbers 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5" y="1981200"/>
            <a:ext cx="5562600" cy="35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27" y="2438400"/>
            <a:ext cx="5435101" cy="4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22319"/>
            <a:ext cx="2621360" cy="41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37" y="3332514"/>
            <a:ext cx="7075090" cy="207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90" y="5445561"/>
            <a:ext cx="6038763" cy="92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</a:t>
            </a:r>
            <a:r>
              <a:rPr lang="en-US" sz="3600" b="1" dirty="0" smtClean="0"/>
              <a:t>Power Series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199"/>
            <a:ext cx="83058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</a:t>
            </a:r>
            <a:r>
              <a:rPr lang="en-US" sz="3600" b="1" dirty="0" smtClean="0"/>
              <a:t>Power Series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4" y="1600200"/>
            <a:ext cx="79898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1" y="2514600"/>
            <a:ext cx="7467600" cy="60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5" y="3581400"/>
            <a:ext cx="7162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5" y="4724400"/>
            <a:ext cx="693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</a:t>
            </a:r>
            <a:r>
              <a:rPr lang="en-US" sz="3600" b="1" dirty="0" smtClean="0"/>
              <a:t>Poles and Zeros of 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217195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</a:t>
            </a:r>
            <a:r>
              <a:rPr lang="en-US" sz="3600" b="1" dirty="0" smtClean="0"/>
              <a:t>Poles and Zeros of 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447800"/>
            <a:ext cx="808428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6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</a:t>
            </a:r>
            <a:r>
              <a:rPr lang="en-US" sz="3600" b="1" dirty="0" smtClean="0"/>
              <a:t>Poles and Zeros of 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4469"/>
            <a:ext cx="8382000" cy="476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6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</a:t>
            </a:r>
            <a:r>
              <a:rPr lang="en-US" sz="3600" b="1" dirty="0" smtClean="0"/>
              <a:t>Poles and Zeros of 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8" y="1565564"/>
            <a:ext cx="8249092" cy="483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6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Lecture Outline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26312" y="1828800"/>
            <a:ext cx="8305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What are Transforms?	</a:t>
            </a:r>
          </a:p>
          <a:p>
            <a:r>
              <a:rPr lang="en-US" sz="2800" b="1" dirty="0" smtClean="0"/>
              <a:t>Why do we Use Transforms?</a:t>
            </a: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 smtClean="0"/>
              <a:t>What are Benefits of Transforms?</a:t>
            </a:r>
            <a:endParaRPr lang="en-GB" sz="2000" b="1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 smtClean="0"/>
              <a:t>Z-Transforms.</a:t>
            </a:r>
            <a:endParaRPr lang="en-GB" sz="2000" b="1" dirty="0">
              <a:ea typeface="Calibri"/>
              <a:cs typeface="Arial"/>
            </a:endParaRPr>
          </a:p>
          <a:p>
            <a:r>
              <a:rPr lang="en-US" sz="2800" b="1" dirty="0" smtClean="0"/>
              <a:t>Region of Convergence.</a:t>
            </a: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 smtClean="0"/>
              <a:t>Properties of Z-Transforms.</a:t>
            </a: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 smtClean="0">
                <a:ea typeface="Calibri"/>
                <a:cs typeface="Arial"/>
              </a:rPr>
              <a:t>Inverse Z-Transform.</a:t>
            </a:r>
            <a:endParaRPr lang="en-GB" sz="2000" b="1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3528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</a:t>
            </a:r>
            <a:r>
              <a:rPr lang="en-US" sz="3600" b="1" dirty="0" smtClean="0"/>
              <a:t>Poles and Zeros of 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8" y="1524000"/>
            <a:ext cx="8172892" cy="481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6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</a:t>
            </a:r>
            <a:r>
              <a:rPr lang="en-US" sz="3600" b="1" dirty="0" smtClean="0"/>
              <a:t>Poles and Zeros of 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85356"/>
            <a:ext cx="8305800" cy="48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3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</a:t>
            </a:r>
            <a:r>
              <a:rPr lang="en-US" sz="3600" b="1" dirty="0" smtClean="0"/>
              <a:t>Radius of Convergence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17200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7824"/>
            <a:ext cx="8763000" cy="475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600" b="1" dirty="0" smtClean="0"/>
              <a:t>              </a:t>
            </a:r>
            <a:r>
              <a:rPr lang="en-US" sz="3600" b="1" dirty="0"/>
              <a:t>Region of Convergence (ROC)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1553317"/>
            <a:ext cx="8217195" cy="47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600" b="1" dirty="0" smtClean="0"/>
              <a:t>              </a:t>
            </a:r>
            <a:r>
              <a:rPr lang="en-US" sz="3600" b="1" dirty="0"/>
              <a:t>Region of Convergence (ROC)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1599209"/>
            <a:ext cx="8217195" cy="473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1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/>
              <a:t> </a:t>
            </a:r>
            <a:r>
              <a:rPr lang="en-GB" sz="3200" b="1" dirty="0" smtClean="0"/>
              <a:t>            </a:t>
            </a:r>
            <a:r>
              <a:rPr lang="en-US" sz="3600" b="1" dirty="0" smtClean="0"/>
              <a:t>Region </a:t>
            </a:r>
            <a:r>
              <a:rPr lang="en-US" sz="3600" b="1" dirty="0"/>
              <a:t>of Convergence (ROC)</a:t>
            </a:r>
            <a:r>
              <a:rPr lang="ar-SA" sz="3200" dirty="0"/>
              <a:t/>
            </a:r>
            <a:br>
              <a:rPr lang="ar-SA" sz="3200" dirty="0"/>
            </a:b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19992"/>
            <a:ext cx="8305800" cy="478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1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600" b="1" dirty="0" smtClean="0"/>
              <a:t>              </a:t>
            </a:r>
            <a:r>
              <a:rPr lang="en-US" sz="3600" b="1" dirty="0"/>
              <a:t>Region of Convergence (ROC)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472013"/>
            <a:ext cx="8438707" cy="49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1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600" b="1" dirty="0" smtClean="0"/>
              <a:t>              </a:t>
            </a:r>
            <a:r>
              <a:rPr lang="en-US" sz="3600" b="1" dirty="0"/>
              <a:t>Region of Convergence (ROC)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457325"/>
            <a:ext cx="8305800" cy="487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6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600" b="1" dirty="0" smtClean="0"/>
              <a:t>              </a:t>
            </a:r>
            <a:r>
              <a:rPr lang="en-US" sz="3600" b="1" dirty="0" smtClean="0"/>
              <a:t>Region of Convergence (ROC)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" y="1569564"/>
            <a:ext cx="8286466" cy="476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3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600" b="1" dirty="0" smtClean="0"/>
              <a:t>              </a:t>
            </a:r>
            <a:r>
              <a:rPr lang="en-US" sz="3600" b="1" dirty="0" smtClean="0"/>
              <a:t>Region of Convergence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9" y="1605886"/>
            <a:ext cx="8319448" cy="456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0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3600" b="1" dirty="0" smtClean="0"/>
              <a:t>What are Transforms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1" y="1871662"/>
            <a:ext cx="8183129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3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600" b="1" dirty="0" smtClean="0"/>
              <a:t>              </a:t>
            </a:r>
            <a:r>
              <a:rPr lang="en-US" sz="3600" b="1" dirty="0" smtClean="0"/>
              <a:t>Region of Convergence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22961"/>
            <a:ext cx="8305800" cy="47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7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600" b="1" dirty="0" smtClean="0"/>
              <a:t>              </a:t>
            </a:r>
            <a:r>
              <a:rPr lang="en-US" sz="3600" b="1" dirty="0" smtClean="0"/>
              <a:t>Region of Convergence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6" y="1524000"/>
            <a:ext cx="814465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4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600" b="1" dirty="0" smtClean="0"/>
              <a:t>              </a:t>
            </a:r>
            <a:r>
              <a:rPr lang="en-US" sz="3600" b="1" dirty="0" smtClean="0"/>
              <a:t>Region of Convergence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62100"/>
            <a:ext cx="821719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600" b="1" dirty="0" smtClean="0"/>
              <a:t>              </a:t>
            </a:r>
            <a:r>
              <a:rPr lang="en-US" sz="3600" b="1" dirty="0" smtClean="0"/>
              <a:t>Examples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3" y="1564574"/>
            <a:ext cx="8374083" cy="460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</a:t>
            </a:r>
            <a:r>
              <a:rPr lang="en-US" sz="3600" b="1" dirty="0" smtClean="0"/>
              <a:t>Examples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7127"/>
            <a:ext cx="8217195" cy="44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2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</a:t>
            </a:r>
            <a:r>
              <a:rPr lang="en-US" sz="3600" b="1" dirty="0" smtClean="0"/>
              <a:t>Examples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898"/>
            <a:ext cx="8438707" cy="45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5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</a:t>
            </a:r>
            <a:r>
              <a:rPr lang="en-US" sz="3600" b="1" dirty="0" smtClean="0"/>
              <a:t>Examples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37928"/>
            <a:ext cx="8305800" cy="453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3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</a:t>
            </a:r>
            <a:r>
              <a:rPr lang="en-US" sz="3600" b="1" dirty="0" smtClean="0"/>
              <a:t>Tutorial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199"/>
            <a:ext cx="83058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</a:t>
            </a:r>
            <a:r>
              <a:rPr lang="en-US" sz="3600" b="1" dirty="0" smtClean="0"/>
              <a:t>Z-Transform Pairs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1" y="1709737"/>
            <a:ext cx="8239956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Properties of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828800"/>
            <a:ext cx="809669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9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3600" b="1" dirty="0" smtClean="0"/>
              <a:t>What Do We Use Transforms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2" y="1567218"/>
            <a:ext cx="8094418" cy="445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1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Properties of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2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Properties of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708625"/>
            <a:ext cx="8172893" cy="462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Properties of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38300"/>
            <a:ext cx="8160488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3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Properties of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1" y="1704603"/>
            <a:ext cx="8181799" cy="46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1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Properties of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3870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6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Properties of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600199"/>
            <a:ext cx="8249093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9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Convolution in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084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Convolution in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Convolution in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Convolution in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83058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3600" b="1" dirty="0" smtClean="0"/>
              <a:t>Benefits of Transforms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38299"/>
            <a:ext cx="8438707" cy="469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2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GB" sz="3600" b="1" dirty="0" smtClean="0"/>
              <a:t>Correlation in </a:t>
            </a:r>
            <a:r>
              <a:rPr lang="en-US" sz="3600" b="1" dirty="0" smtClean="0"/>
              <a:t>Z-Transform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199"/>
            <a:ext cx="83820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7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</a:t>
            </a:r>
            <a:r>
              <a:rPr lang="en-US" sz="3600" b="1" dirty="0" smtClean="0"/>
              <a:t>Examples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62099"/>
            <a:ext cx="8334375" cy="477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0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Tutorial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Inverse Z-Transform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5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Power Series Expansion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5874"/>
            <a:ext cx="8305800" cy="480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5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Power Series Expansion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6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Power Series Expansion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34399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Power Series Method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2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Power Series Method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2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Power Series Method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399"/>
            <a:ext cx="8382000" cy="466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5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3600" b="1" dirty="0" smtClean="0"/>
              <a:t>Z-Transforms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594513"/>
            <a:ext cx="8172893" cy="474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Example1: Partial Fraction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19999" cy="48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3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Example1: Partial Fraction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6" y="1514474"/>
            <a:ext cx="8142674" cy="482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7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Example2: Partial Fraction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599"/>
            <a:ext cx="8610599" cy="496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0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Example2: Partial Fraction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7325"/>
            <a:ext cx="8229600" cy="487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Example3: Partial Fraction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20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6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Example3: Partial Fraction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9"/>
            <a:ext cx="82296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8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Example4: Partial Fraction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647103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5" y="3657600"/>
            <a:ext cx="7391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Example5: Partial Fraction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8229600" cy="481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0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b="1" dirty="0" smtClean="0"/>
              <a:t>Example5: Partial Fraction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8229600" cy="473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6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Partial Fraction Method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2575"/>
            <a:ext cx="8229600" cy="478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200" b="1" dirty="0" smtClean="0"/>
              <a:t>              </a:t>
            </a:r>
            <a:r>
              <a:rPr lang="en-GB" sz="3600" b="1" dirty="0" smtClean="0"/>
              <a:t> </a:t>
            </a:r>
            <a:r>
              <a:rPr lang="en-US" sz="3600" b="1" dirty="0" smtClean="0"/>
              <a:t>Z-Transforms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3" y="1600199"/>
            <a:ext cx="8312624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6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Partial Fraction Method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8" y="1583377"/>
            <a:ext cx="8176482" cy="475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4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Partial Fraction Method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1999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8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Partial Fraction Method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9"/>
            <a:ext cx="82296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8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Partial Fraction Method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8763"/>
            <a:ext cx="8305799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8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Partial Fraction Method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0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Partial Fraction Method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4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800" b="1" dirty="0" smtClean="0"/>
              <a:t>        Partial Fraction Method</a:t>
            </a:r>
            <a:endParaRPr lang="en-GB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0842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</a:t>
            </a:r>
            <a:r>
              <a:rPr lang="en-US" sz="3600" b="1" dirty="0"/>
              <a:t>Z-Transform Solution of Linear Difference Equations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4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</a:t>
            </a:r>
            <a:r>
              <a:rPr lang="en-US" sz="3600" b="1" dirty="0"/>
              <a:t>Z-Transform Solution of Linear Difference Equations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0687"/>
            <a:ext cx="82296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1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</a:t>
            </a:r>
            <a:r>
              <a:rPr lang="en-US" sz="3600" b="1" dirty="0"/>
              <a:t>Z-Transform Solution of Linear Difference Equations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1556"/>
            <a:ext cx="8305800" cy="467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5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       </a:t>
            </a:r>
            <a:br>
              <a:rPr lang="en-GB" sz="3200" b="1" dirty="0" smtClean="0"/>
            </a:br>
            <a:r>
              <a:rPr lang="en-GB" sz="3600" b="1" dirty="0" smtClean="0"/>
              <a:t>              Definition </a:t>
            </a:r>
            <a:r>
              <a:rPr lang="en-GB" sz="3200" b="1" dirty="0" smtClean="0"/>
              <a:t>of</a:t>
            </a:r>
            <a:r>
              <a:rPr lang="en-GB" sz="3600" b="1" dirty="0" smtClean="0"/>
              <a:t> </a:t>
            </a:r>
            <a:r>
              <a:rPr lang="en-US" sz="3600" b="1" dirty="0" smtClean="0"/>
              <a:t>Z-Transforms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7" y="1600200"/>
            <a:ext cx="83910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6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3600" b="1" dirty="0" smtClean="0"/>
              <a:t>        </a:t>
            </a:r>
            <a:r>
              <a:rPr lang="en-US" sz="5400" b="1" dirty="0" smtClean="0"/>
              <a:t>Tutorial</a:t>
            </a:r>
            <a:endParaRPr lang="en-GB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544125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3956"/>
            <a:ext cx="8382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r>
              <a:rPr lang="en-US" sz="6600" b="1" dirty="0" smtClean="0"/>
              <a:t>End of Chapter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</a:t>
            </a:r>
            <a:r>
              <a:rPr lang="en-US" sz="3600" b="1" dirty="0" smtClean="0"/>
              <a:t>Complex Numbers 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6" y="1600200"/>
            <a:ext cx="827383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8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21765</TotalTime>
  <Words>1953</Words>
  <Application>Microsoft Office PowerPoint</Application>
  <PresentationFormat>On-screen Show (4:3)</PresentationFormat>
  <Paragraphs>554</Paragraphs>
  <Slides>81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PowerPoint Presentation</vt:lpstr>
      <vt:lpstr>Lecture Outline</vt:lpstr>
      <vt:lpstr>                                     What are Transforms  </vt:lpstr>
      <vt:lpstr>                                     What Do We Use Transforms  </vt:lpstr>
      <vt:lpstr>                                     Benefits of Transforms  </vt:lpstr>
      <vt:lpstr>                                     Z-Transforms </vt:lpstr>
      <vt:lpstr>                                     Z-Transforms </vt:lpstr>
      <vt:lpstr>                                    Definition of Z-Transforms </vt:lpstr>
      <vt:lpstr> Complex Numbers </vt:lpstr>
      <vt:lpstr> Complex Numbers </vt:lpstr>
      <vt:lpstr> Complex Numbers </vt:lpstr>
      <vt:lpstr> Complex Numbers </vt:lpstr>
      <vt:lpstr> Complex Numbers </vt:lpstr>
      <vt:lpstr> Power Series</vt:lpstr>
      <vt:lpstr> Power Series</vt:lpstr>
      <vt:lpstr>          Poles and Zeros of Z-Transform</vt:lpstr>
      <vt:lpstr>          Poles and Zeros of Z-Transform</vt:lpstr>
      <vt:lpstr>          Poles and Zeros of Z-Transform</vt:lpstr>
      <vt:lpstr>          Poles and Zeros of Z-Transform</vt:lpstr>
      <vt:lpstr>          Poles and Zeros of Z-Transform</vt:lpstr>
      <vt:lpstr>          Poles and Zeros of Z-Transform</vt:lpstr>
      <vt:lpstr> Radius of Convergence</vt:lpstr>
      <vt:lpstr>                                    Region of Convergence (ROC) </vt:lpstr>
      <vt:lpstr>                                    Region of Convergence (ROC) </vt:lpstr>
      <vt:lpstr>                                    Region of Convergence (ROC)  </vt:lpstr>
      <vt:lpstr>                                    Region of Convergence (ROC) </vt:lpstr>
      <vt:lpstr>                                    Region of Convergence (ROC) </vt:lpstr>
      <vt:lpstr>                                    Region of Convergence (ROC) </vt:lpstr>
      <vt:lpstr>                                    Region of Convergence </vt:lpstr>
      <vt:lpstr>                                    Region of Convergence </vt:lpstr>
      <vt:lpstr>                                    Region of Convergence </vt:lpstr>
      <vt:lpstr>                                    Region of Convergence </vt:lpstr>
      <vt:lpstr>                                    Examples </vt:lpstr>
      <vt:lpstr>      Examples</vt:lpstr>
      <vt:lpstr>      Examples</vt:lpstr>
      <vt:lpstr>      Examples</vt:lpstr>
      <vt:lpstr>      Tutorial</vt:lpstr>
      <vt:lpstr>      Z-Transform Pairs</vt:lpstr>
      <vt:lpstr>        Properties of Z-Transform</vt:lpstr>
      <vt:lpstr>        Properties of Z-Transform</vt:lpstr>
      <vt:lpstr>        Properties of Z-Transform</vt:lpstr>
      <vt:lpstr>        Properties of Z-Transform</vt:lpstr>
      <vt:lpstr>        Properties of Z-Transform</vt:lpstr>
      <vt:lpstr>        Properties of Z-Transform</vt:lpstr>
      <vt:lpstr>        Properties of Z-Transform</vt:lpstr>
      <vt:lpstr>        Convolution in Z-Transform</vt:lpstr>
      <vt:lpstr>        Convolution in Z-Transform</vt:lpstr>
      <vt:lpstr>        Convolution in Z-Transform</vt:lpstr>
      <vt:lpstr>        Convolution in Z-Transform</vt:lpstr>
      <vt:lpstr>        Correlation in Z-Transform</vt:lpstr>
      <vt:lpstr>        Examples</vt:lpstr>
      <vt:lpstr>Tutorial</vt:lpstr>
      <vt:lpstr>        Inverse Z-Transform</vt:lpstr>
      <vt:lpstr>            Power Series Expansion</vt:lpstr>
      <vt:lpstr>            Power Series Expansion</vt:lpstr>
      <vt:lpstr>            Power Series Expansion</vt:lpstr>
      <vt:lpstr>        Power Series Method</vt:lpstr>
      <vt:lpstr>        Power Series Method</vt:lpstr>
      <vt:lpstr>        Power Series Method</vt:lpstr>
      <vt:lpstr>            Example1: Partial Fraction</vt:lpstr>
      <vt:lpstr>            Example1: Partial Fraction</vt:lpstr>
      <vt:lpstr>            Example2: Partial Fraction</vt:lpstr>
      <vt:lpstr>            Example2: Partial Fraction</vt:lpstr>
      <vt:lpstr>            Example3: Partial Fraction</vt:lpstr>
      <vt:lpstr>            Example3: Partial Fraction</vt:lpstr>
      <vt:lpstr>            Example4: Partial Fraction</vt:lpstr>
      <vt:lpstr>            Example5: Partial Fraction</vt:lpstr>
      <vt:lpstr>            Example5: Partial Fraction</vt:lpstr>
      <vt:lpstr>        Partial Fraction Method</vt:lpstr>
      <vt:lpstr>        Partial Fraction Method</vt:lpstr>
      <vt:lpstr>        Partial Fraction Method</vt:lpstr>
      <vt:lpstr>        Partial Fraction Method</vt:lpstr>
      <vt:lpstr>        Partial Fraction Method</vt:lpstr>
      <vt:lpstr>        Partial Fraction Method</vt:lpstr>
      <vt:lpstr>        Partial Fraction Method</vt:lpstr>
      <vt:lpstr>        Partial Fraction Method</vt:lpstr>
      <vt:lpstr>        Z-Transform Solution of Linear Difference Equations</vt:lpstr>
      <vt:lpstr>        Z-Transform Solution of Linear Difference Equations</vt:lpstr>
      <vt:lpstr>        Z-Transform Solution of Linear Difference Equations</vt:lpstr>
      <vt:lpstr>        Tutorial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Eager</cp:lastModifiedBy>
  <cp:revision>348</cp:revision>
  <dcterms:created xsi:type="dcterms:W3CDTF">2006-08-16T00:00:00Z</dcterms:created>
  <dcterms:modified xsi:type="dcterms:W3CDTF">2015-01-20T20:24:13Z</dcterms:modified>
</cp:coreProperties>
</file>